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79" r:id="rId6"/>
    <p:sldId id="282" r:id="rId7"/>
    <p:sldId id="283" r:id="rId8"/>
    <p:sldId id="280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2D14"/>
    <a:srgbClr val="35759D"/>
    <a:srgbClr val="4D4D4D"/>
    <a:srgbClr val="35B19D"/>
    <a:srgbClr val="000000"/>
    <a:srgbClr val="777777"/>
    <a:srgbClr val="969696"/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249" autoAdjust="0"/>
    <p:restoredTop sz="40686" autoAdjust="0"/>
  </p:normalViewPr>
  <p:slideViewPr>
    <p:cSldViewPr>
      <p:cViewPr>
        <p:scale>
          <a:sx n="73" d="100"/>
          <a:sy n="73" d="100"/>
        </p:scale>
        <p:origin x="-1685" y="-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ffectLst/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noProof="0" smtClean="0"/>
              <a:t>Click to edit Master text styles</a:t>
            </a:r>
            <a:endParaRPr lang="en-US" noProof="0" smtClean="0"/>
          </a:p>
          <a:p>
            <a:pPr lvl="1"/>
            <a:r>
              <a:rPr lang="en-US" noProof="0" smtClean="0"/>
              <a:t>Second level</a:t>
            </a:r>
            <a:endParaRPr lang="en-US" noProof="0" smtClean="0"/>
          </a:p>
          <a:p>
            <a:pPr lvl="2"/>
            <a:r>
              <a:rPr lang="en-US" noProof="0" smtClean="0"/>
              <a:t>Third level</a:t>
            </a:r>
            <a:endParaRPr lang="en-US" noProof="0" smtClean="0"/>
          </a:p>
          <a:p>
            <a:pPr lvl="3"/>
            <a:r>
              <a:rPr lang="en-US" noProof="0" smtClean="0"/>
              <a:t>Fourth level</a:t>
            </a:r>
            <a:endParaRPr lang="en-US" noProof="0" smtClean="0"/>
          </a:p>
          <a:p>
            <a:pPr lvl="4"/>
            <a:r>
              <a:rPr lang="en-US" noProof="0" smtClean="0"/>
              <a:t>Fifth level</a:t>
            </a:r>
            <a:endParaRPr lang="en-US" noProof="0" smtClean="0"/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F19703F6-026B-43F9-8E72-49E8800F9726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C5EC289B-F5A8-4044-9D10-200E51AAD65A}" type="slidenum">
              <a:rPr lang="en-US"/>
            </a:fld>
            <a:endParaRPr lang="en-US"/>
          </a:p>
        </p:txBody>
      </p:sp>
      <p:sp>
        <p:nvSpPr>
          <p:cNvPr id="6147" name="Rectangle 2"/>
          <p:cNvSpPr>
            <a:spLocks noRot="1" noChangeArrowheads="1" noTextEdit="1"/>
          </p:cNvSpPr>
          <p:nvPr>
            <p:ph type="sldImg"/>
          </p:nvPr>
        </p:nvSpPr>
        <p:spPr/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947116DA-81B3-4577-9658-5D57C230243B}" type="slidenum">
              <a:rPr lang="en-US"/>
            </a:fld>
            <a:endParaRPr lang="en-US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/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D57F0FB3-D355-4B14-A94D-FC923024FE99}" type="slidenum">
              <a:rPr lang="en-US"/>
            </a:fld>
            <a:endParaRPr lang="en-US"/>
          </a:p>
        </p:txBody>
      </p:sp>
      <p:sp>
        <p:nvSpPr>
          <p:cNvPr id="8195" name="Rectangle 2"/>
          <p:cNvSpPr>
            <a:spLocks noRot="1" noChangeArrowheads="1" noTextEdit="1"/>
          </p:cNvSpPr>
          <p:nvPr>
            <p:ph type="sldImg"/>
          </p:nvPr>
        </p:nvSpPr>
        <p:spPr/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947116DA-81B3-4577-9658-5D57C230243B}" type="slidenum">
              <a:rPr lang="en-US"/>
            </a:fld>
            <a:endParaRPr lang="en-US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/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</a:ln>
        </p:spPr>
        <p:txBody>
          <a:bodyPr/>
          <a:lstStyle/>
          <a:p>
            <a:fld id="{947116DA-81B3-4577-9658-5D57C230243B}" type="slidenum">
              <a:rPr lang="en-US"/>
            </a:fld>
            <a:endParaRPr lang="en-US"/>
          </a:p>
        </p:txBody>
      </p:sp>
      <p:sp>
        <p:nvSpPr>
          <p:cNvPr id="7171" name="Rectangle 2"/>
          <p:cNvSpPr>
            <a:spLocks noRot="1" noChangeArrowheads="1" noTextEdit="1"/>
          </p:cNvSpPr>
          <p:nvPr>
            <p:ph type="sldImg"/>
          </p:nvPr>
        </p:nvSpPr>
        <p:spPr/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53340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5867400"/>
            <a:ext cx="7772400" cy="5334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/>
          <a:lstStyle>
            <a:lvl1pPr marL="0" indent="0" algn="r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38400"/>
            <a:ext cx="35814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00800" y="1417638"/>
            <a:ext cx="18288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1417638"/>
            <a:ext cx="53340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1417638"/>
            <a:ext cx="7315200" cy="7159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smtClean="0"/>
              <a:t>Click to edit Master title style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438400"/>
            <a:ext cx="7315200" cy="4191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1.jpeg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9.wmf"/><Relationship Id="rId3" Type="http://schemas.openxmlformats.org/officeDocument/2006/relationships/oleObject" Target="../embeddings/oleObject1.bin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6.jpeg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8.jpeg"/><Relationship Id="rId1" Type="http://schemas.openxmlformats.org/officeDocument/2006/relationships/image" Target="../media/image3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200400" y="990600"/>
            <a:ext cx="5029200" cy="762000"/>
          </a:xfrm>
        </p:spPr>
        <p:txBody>
          <a:bodyPr/>
          <a:lstStyle/>
          <a:p>
            <a:pPr algn="ctr" eaLnBrk="1" hangingPunct="1"/>
            <a:r>
              <a:rPr lang="en-US" sz="2400" b="1" i="1" dirty="0" smtClean="0">
                <a:solidFill>
                  <a:srgbClr val="0070C0"/>
                </a:solidFill>
              </a:rPr>
              <a:t>,,TIME TO ACT-EMOTIONAL LEARNING THROUGH NON-FORMAL EDUCATION”</a:t>
            </a:r>
            <a:endParaRPr lang="ru-RU" sz="2400" b="1" i="1" dirty="0" smtClean="0">
              <a:solidFill>
                <a:srgbClr val="0070C0"/>
              </a:solidFill>
            </a:endParaRPr>
          </a:p>
        </p:txBody>
      </p:sp>
      <p:sp>
        <p:nvSpPr>
          <p:cNvPr id="2051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5181600" y="2286000"/>
            <a:ext cx="3352800" cy="4038600"/>
          </a:xfrm>
        </p:spPr>
        <p:txBody>
          <a:bodyPr/>
          <a:lstStyle/>
          <a:p>
            <a:pPr algn="ctr" eaLnBrk="1" hangingPunct="1"/>
            <a:r>
              <a:rPr lang="en-US" sz="2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ERASMUS </a:t>
            </a:r>
            <a:endParaRPr lang="en-US" sz="20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 eaLnBrk="1" hangingPunct="1"/>
            <a:r>
              <a:rPr lang="en-US" sz="20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2023-1-RO 01 KA 121- SCH-000119863</a:t>
            </a:r>
            <a:endParaRPr lang="en-US" sz="20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algn="ctr" eaLnBrk="1" hangingPunct="1"/>
            <a:r>
              <a:rPr lang="en-US" sz="2000" dirty="0" smtClean="0">
                <a:solidFill>
                  <a:srgbClr val="7030A0"/>
                </a:solidFill>
              </a:rPr>
              <a:t>PERIOADA</a:t>
            </a:r>
            <a:endParaRPr lang="en-US" sz="2000" dirty="0" smtClean="0">
              <a:solidFill>
                <a:srgbClr val="7030A0"/>
              </a:solidFill>
            </a:endParaRPr>
          </a:p>
          <a:p>
            <a:pPr algn="ctr" eaLnBrk="1" hangingPunct="1"/>
            <a:r>
              <a:rPr lang="en-US" sz="2000" dirty="0" smtClean="0">
                <a:solidFill>
                  <a:srgbClr val="7030A0"/>
                </a:solidFill>
              </a:rPr>
              <a:t>16.02.2024-20.02.2024</a:t>
            </a:r>
            <a:endParaRPr lang="en-US" sz="2000" dirty="0" smtClean="0">
              <a:solidFill>
                <a:srgbClr val="7030A0"/>
              </a:solidFill>
            </a:endParaRPr>
          </a:p>
          <a:p>
            <a:pPr algn="ctr" eaLnBrk="1" hangingPunct="1"/>
            <a:r>
              <a:rPr lang="en-US" sz="2000" dirty="0" smtClean="0">
                <a:solidFill>
                  <a:srgbClr val="FF0000"/>
                </a:solidFill>
              </a:rPr>
              <a:t>PARIS-FRAN</a:t>
            </a:r>
            <a:r>
              <a:rPr lang="ro-RO" sz="2000" dirty="0" smtClean="0">
                <a:solidFill>
                  <a:srgbClr val="FF0000"/>
                </a:solidFill>
              </a:rPr>
              <a:t>Ț</a:t>
            </a:r>
            <a:r>
              <a:rPr lang="en-US" sz="2000" dirty="0" smtClean="0">
                <a:solidFill>
                  <a:srgbClr val="FF0000"/>
                </a:solidFill>
              </a:rPr>
              <a:t>A</a:t>
            </a:r>
            <a:endParaRPr lang="ro-RO" sz="2000" dirty="0" smtClean="0">
              <a:solidFill>
                <a:srgbClr val="FF0000"/>
              </a:solidFill>
            </a:endParaRPr>
          </a:p>
          <a:p>
            <a:pPr algn="ctr" eaLnBrk="1" hangingPunct="1"/>
            <a:endParaRPr lang="ro-RO" sz="2000" dirty="0" smtClean="0">
              <a:solidFill>
                <a:srgbClr val="FF0000"/>
              </a:solidFill>
            </a:endParaRPr>
          </a:p>
          <a:p>
            <a:pPr algn="ctr" eaLnBrk="1" hangingPunct="1"/>
            <a:endParaRPr lang="ro-RO" sz="2000" dirty="0" smtClean="0">
              <a:solidFill>
                <a:srgbClr val="FF0000"/>
              </a:solidFill>
            </a:endParaRPr>
          </a:p>
          <a:p>
            <a:pPr algn="ctr" eaLnBrk="1" hangingPunct="1"/>
            <a:r>
              <a:rPr lang="ro-RO" sz="1600" dirty="0" smtClean="0">
                <a:solidFill>
                  <a:srgbClr val="35759D"/>
                </a:solidFill>
              </a:rPr>
              <a:t>Prof.înv.primar,</a:t>
            </a:r>
            <a:endParaRPr lang="ro-RO" sz="1600" dirty="0" smtClean="0">
              <a:solidFill>
                <a:srgbClr val="35759D"/>
              </a:solidFill>
            </a:endParaRPr>
          </a:p>
          <a:p>
            <a:pPr algn="ctr" eaLnBrk="1" hangingPunct="1"/>
            <a:r>
              <a:rPr lang="ro-RO" sz="1600" dirty="0" smtClean="0">
                <a:solidFill>
                  <a:srgbClr val="35759D"/>
                </a:solidFill>
              </a:rPr>
              <a:t>Grancea Zvetlana-Alina</a:t>
            </a:r>
            <a:endParaRPr lang="en-US" sz="1600" dirty="0" smtClean="0">
              <a:solidFill>
                <a:srgbClr val="35759D"/>
              </a:solidFill>
            </a:endParaRPr>
          </a:p>
          <a:p>
            <a:pPr algn="ctr" eaLnBrk="1" hangingPunct="1"/>
            <a:endParaRPr lang="ru-RU" dirty="0" smtClean="0">
              <a:solidFill>
                <a:srgbClr val="777777"/>
              </a:solidFill>
            </a:endParaRPr>
          </a:p>
        </p:txBody>
      </p:sp>
      <p:pic>
        <p:nvPicPr>
          <p:cNvPr id="2053" name="Picture 5" descr="https://scontent.fotp3-3.fna.fbcdn.net/v/t39.30808-6/360108854_966178274782261_4211634703644771782_n.jpg?_nc_cat=102&amp;ccb=1-7&amp;_nc_sid=783fdb&amp;_nc_eui2=AeF7VfxYt7GD_KSssVVEvgbAkAkNnED1NtCQCQ2cQPU20I9ANwYUkAeuux9RzvMgT-S3hAIXCIHbzp83SyX4eAaV&amp;_nc_ohc=efnsC4PD6U0AX93O77S&amp;_nc_ht=scontent.fotp3-3.fna&amp;oh=00_AfA0q9tdu3RjISQvotWkVtqPdg5sRrtOHpe7LuGyI5d7Yg&amp;oe=65E4373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648200"/>
            <a:ext cx="4952999" cy="1990512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1219200"/>
            <a:ext cx="7315200" cy="715962"/>
          </a:xfrm>
        </p:spPr>
        <p:txBody>
          <a:bodyPr/>
          <a:lstStyle/>
          <a:p>
            <a:pPr algn="ctr" eaLnBrk="1" hangingPunct="1"/>
            <a:r>
              <a:rPr lang="ro-RO" sz="2800" b="1" i="1" dirty="0" smtClean="0">
                <a:solidFill>
                  <a:schemeClr val="accent2">
                    <a:lumMod val="75000"/>
                  </a:schemeClr>
                </a:solidFill>
              </a:rPr>
              <a:t>PARIS – FRANȚA</a:t>
            </a:r>
            <a:endParaRPr lang="ru-RU" sz="2800" b="1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075" name="Rectangle 5"/>
          <p:cNvSpPr>
            <a:spLocks noGrp="1" noChangeArrowheads="1"/>
          </p:cNvSpPr>
          <p:nvPr>
            <p:ph idx="1"/>
          </p:nvPr>
        </p:nvSpPr>
        <p:spPr>
          <a:xfrm>
            <a:off x="914400" y="2057400"/>
            <a:ext cx="7315200" cy="4191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</a:pPr>
            <a:endParaRPr lang="en-US" altLang="ko-KR" sz="2000" dirty="0" smtClean="0">
              <a:solidFill>
                <a:srgbClr val="777777"/>
              </a:solidFill>
              <a:latin typeface="Verdana" panose="020B0604030504040204" pitchFamily="34" charset="0"/>
              <a:ea typeface="굴림" charset="-127"/>
            </a:endParaRPr>
          </a:p>
          <a:p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 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Parisul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este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adesea numit cel mai romantic oraș din lume, de care francezii înșiși sunt foarte mândri. În ciuda extinderii și construcției de clădiri moderne, și-a păstrat în mare măsură aspectul de modă veche, pentru care este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</a:t>
            </a:r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robabil iubit.</a:t>
            </a:r>
            <a:endParaRPr lang="ro-RO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Parisul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are un sistem de metrou atât de extins încât de oriunde în oraș calea către cea mai apropiată stație nu va depăși 500 de metri.</a:t>
            </a:r>
            <a:endParaRPr lang="vi-VN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 R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enumitul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Muzeu Luvru din Paris a fost construit în 1793, iar astăzi este de fapt cel mai vizitat muzeu din lume – primește anual peste 5 milioane de oameni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vi-VN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143000" y="838200"/>
            <a:ext cx="6934200" cy="715963"/>
          </a:xfrm>
        </p:spPr>
        <p:txBody>
          <a:bodyPr/>
          <a:lstStyle/>
          <a:p>
            <a:r>
              <a:rPr lang="ro-RO" sz="4000" b="1" i="1" dirty="0" smtClean="0">
                <a:solidFill>
                  <a:schemeClr val="accent2">
                    <a:lumMod val="75000"/>
                  </a:schemeClr>
                </a:solidFill>
              </a:rPr>
              <a:t>              </a:t>
            </a:r>
            <a:r>
              <a:rPr lang="ro-RO" sz="3200" b="1" i="1" dirty="0" smtClean="0">
                <a:solidFill>
                  <a:schemeClr val="accent2">
                    <a:lumMod val="75000"/>
                  </a:schemeClr>
                </a:solidFill>
              </a:rPr>
              <a:t>PARIS – FRANȚA</a:t>
            </a:r>
            <a:endParaRPr lang="en-US" sz="3200" dirty="0" smtClean="0">
              <a:solidFill>
                <a:srgbClr val="4D4D4D"/>
              </a:solidFill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630363"/>
            <a:ext cx="6934200" cy="4267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US" altLang="ko-KR" sz="1800" dirty="0" smtClean="0">
              <a:solidFill>
                <a:srgbClr val="4D4D4D"/>
              </a:solidFill>
              <a:latin typeface="Verdana" panose="020B0604030504040204" pitchFamily="34" charset="0"/>
              <a:ea typeface="굴림" charset="-127"/>
            </a:endParaRPr>
          </a:p>
          <a:p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Aici se păstrează celebra Mona Lisa </a:t>
            </a:r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Leonardo da Vinci </a:t>
            </a:r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ro-RO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Suprafața Parisului este de 105,4 km².</a:t>
            </a:r>
            <a:endParaRPr lang="vi-VN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Turnul Eiffel, simbolul Parisului, a fost odată aproape demolat la cererea orășenilor, care susțineau că strică aspectul orașului.</a:t>
            </a:r>
            <a:endParaRPr lang="ro-RO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Punctul de referință pentru toate distanțele rutiere din Franța este kilometrul zero, situat în Paris pe Ile de la Cité, în piața din fața catedralei Notre Dame, care a devenit cunoscut lumii întregi după publicarea romanului cu același nume de Victor </a:t>
            </a:r>
            <a:r>
              <a:rPr lang="vi-VN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Hugo</a:t>
            </a:r>
            <a:r>
              <a:rPr lang="ro-RO" sz="2000" dirty="0" smtClean="0">
                <a:solidFill>
                  <a:srgbClr val="C0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vi-VN" sz="20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eaLnBrk="1" hangingPunct="1">
              <a:lnSpc>
                <a:spcPct val="80000"/>
              </a:lnSpc>
              <a:buNone/>
            </a:pPr>
            <a:endParaRPr lang="en-US" sz="1800" dirty="0" smtClean="0">
              <a:solidFill>
                <a:srgbClr val="C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1143000"/>
            <a:ext cx="7315200" cy="715962"/>
          </a:xfrm>
        </p:spPr>
        <p:txBody>
          <a:bodyPr/>
          <a:lstStyle/>
          <a:p>
            <a:pPr algn="ctr"/>
            <a:r>
              <a:rPr lang="en-US" sz="2800" dirty="0" smtClean="0">
                <a:latin typeface="Verdana" panose="020B0604030504040204" pitchFamily="34" charset="0"/>
                <a:ea typeface="Verdana" panose="020B0604030504040204" pitchFamily="34" charset="0"/>
              </a:rPr>
              <a:t>PRIMA ZI</a:t>
            </a:r>
            <a:br>
              <a:rPr lang="en-US" sz="3200" dirty="0" smtClean="0"/>
            </a:br>
            <a:r>
              <a:rPr lang="en-US" sz="2800" dirty="0" err="1" smtClean="0"/>
              <a:t>Jocuri</a:t>
            </a:r>
            <a:r>
              <a:rPr lang="en-US" sz="2800" dirty="0" smtClean="0"/>
              <a:t> de</a:t>
            </a:r>
            <a:r>
              <a:rPr lang="ro-RO" sz="2800" dirty="0" smtClean="0"/>
              <a:t> cunoaștere</a:t>
            </a:r>
            <a:endParaRPr lang="ru-RU" sz="2800" b="1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1981200" y="2590800"/>
            <a:ext cx="2743200" cy="364236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057400"/>
            <a:ext cx="3124200" cy="3483796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447800" y="2590800"/>
            <a:ext cx="2667000" cy="354210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219200"/>
            <a:ext cx="2971800" cy="394692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1112838"/>
            <a:ext cx="7315200" cy="715962"/>
          </a:xfrm>
        </p:spPr>
        <p:txBody>
          <a:bodyPr/>
          <a:lstStyle/>
          <a:p>
            <a:pPr algn="ctr" eaLnBrk="1" hangingPunct="1"/>
            <a:r>
              <a:rPr lang="ro-RO" sz="2800" b="1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o-RO" sz="2800" b="1" i="1" dirty="0" smtClean="0">
                <a:solidFill>
                  <a:schemeClr val="accent2">
                    <a:lumMod val="75000"/>
                  </a:schemeClr>
                </a:solidFill>
              </a:rPr>
              <a:t>A DOUA ZI</a:t>
            </a:r>
            <a:br>
              <a:rPr lang="ro-RO" sz="28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o-RO" sz="2800" b="1" i="1" dirty="0" smtClean="0">
                <a:solidFill>
                  <a:schemeClr val="accent2">
                    <a:lumMod val="75000"/>
                  </a:schemeClr>
                </a:solidFill>
              </a:rPr>
              <a:t>CULTURALITATE-DIVERSITATE</a:t>
            </a:r>
            <a:endParaRPr lang="ru-RU" sz="2800" b="1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3276600" y="2819400"/>
            <a:ext cx="2945000" cy="22098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2133600"/>
            <a:ext cx="2107306" cy="25908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1981200"/>
            <a:ext cx="1878737" cy="2362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57200" y="2895600"/>
            <a:ext cx="2970365" cy="2235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600200"/>
            <a:ext cx="2819400" cy="21145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514600"/>
            <a:ext cx="2514600" cy="373948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5715000"/>
            <a:ext cx="7772400" cy="704850"/>
          </a:xfrm>
        </p:spPr>
        <p:txBody>
          <a:bodyPr/>
          <a:lstStyle/>
          <a:p>
            <a:pPr algn="ctr"/>
            <a:r>
              <a:rPr lang="ro-RO" sz="2800" dirty="0" smtClean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MASĂ TRADIȚIONALĂ ROMÂNEASCĂ</a:t>
            </a:r>
            <a:endParaRPr lang="en-US" sz="2800" dirty="0">
              <a:solidFill>
                <a:srgbClr val="00B05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48200" y="533400"/>
            <a:ext cx="4191000" cy="31432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3793067" cy="21336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467481"/>
            <a:ext cx="3048000" cy="229362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85800"/>
            <a:ext cx="7315200" cy="838200"/>
          </a:xfrm>
        </p:spPr>
        <p:txBody>
          <a:bodyPr/>
          <a:lstStyle/>
          <a:p>
            <a:pPr algn="ctr"/>
            <a:r>
              <a:rPr lang="ro-RO" sz="2800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TREIA ZI-COMPETENȚE CHEIE</a:t>
            </a:r>
            <a:br>
              <a:rPr lang="ro-RO" sz="2800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o-RO" sz="2800" dirty="0" smtClean="0">
                <a:solidFill>
                  <a:schemeClr val="bg2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STIMA DE SINE</a:t>
            </a:r>
            <a:endParaRPr lang="en-US" sz="2800" dirty="0">
              <a:solidFill>
                <a:schemeClr val="bg2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86000" y="4343400"/>
            <a:ext cx="2590800" cy="2155627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886200"/>
            <a:ext cx="2971800" cy="241023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2362200"/>
            <a:ext cx="3124200" cy="201198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1600200"/>
            <a:ext cx="2438400" cy="249204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48200" y="990600"/>
            <a:ext cx="3581400" cy="26860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819400"/>
            <a:ext cx="3480158" cy="28956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810000"/>
            <a:ext cx="3557994" cy="27432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sz="3200" dirty="0" smtClean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 PATRA ZI-MOTIVAREA</a:t>
            </a:r>
            <a:endParaRPr lang="en-US" sz="3200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14400" y="2539839"/>
            <a:ext cx="3581400" cy="3988121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76361" y="2438400"/>
            <a:ext cx="2525078" cy="4191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43000" y="2590800"/>
            <a:ext cx="2514600" cy="3421224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1371600"/>
            <a:ext cx="2590800" cy="34544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4068763" y="3209925"/>
          <a:ext cx="10064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Packager Shell Object" showAsIcon="1" r:id="rId3" imgW="1476375" imgH="638175" progId="Package">
                  <p:embed/>
                </p:oleObj>
              </mc:Choice>
              <mc:Fallback>
                <p:oleObj name="Packager Shell Object" showAsIcon="1" r:id="rId3" imgW="1476375" imgH="638175" progId="Package">
                  <p:embed/>
                  <p:pic>
                    <p:nvPicPr>
                      <p:cNvPr id="0" name="Picture 1024"/>
                      <p:cNvPicPr>
                        <a:picLocks noChangeAspect="1"/>
                      </p:cNvPicPr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68763" y="3209925"/>
                        <a:ext cx="1006475" cy="438150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05200" y="228600"/>
            <a:ext cx="5111750" cy="5853113"/>
          </a:xfrm>
        </p:spPr>
        <p:txBody>
          <a:bodyPr/>
          <a:lstStyle/>
          <a:p>
            <a:pPr algn="ctr">
              <a:buNone/>
            </a:pPr>
            <a:endParaRPr lang="ro-RO" b="1" dirty="0" smtClean="0">
              <a:solidFill>
                <a:srgbClr val="B92D1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buNone/>
            </a:pPr>
            <a:endParaRPr lang="ro-RO" b="1" dirty="0" smtClean="0">
              <a:solidFill>
                <a:srgbClr val="B92D14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ctr">
              <a:buNone/>
            </a:pPr>
            <a:r>
              <a:rPr lang="ro-RO" b="1" dirty="0" smtClean="0">
                <a:solidFill>
                  <a:srgbClr val="B92D1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FELICITĂRI</a:t>
            </a:r>
            <a:r>
              <a:rPr lang="ro-RO" b="1" dirty="0" smtClean="0">
                <a:solidFill>
                  <a:srgbClr val="B92D14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!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3429000" y="2324100"/>
            <a:ext cx="5334000" cy="40005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962400"/>
            <a:ext cx="2844800" cy="21336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914400" y="1143000"/>
            <a:ext cx="1905000" cy="2785088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914400"/>
            <a:ext cx="7772400" cy="704850"/>
          </a:xfrm>
        </p:spPr>
        <p:txBody>
          <a:bodyPr/>
          <a:lstStyle/>
          <a:p>
            <a:pPr algn="ctr"/>
            <a:r>
              <a:rPr lang="ro-RO" b="1" i="1" dirty="0" smtClean="0">
                <a:solidFill>
                  <a:schemeClr val="bg2">
                    <a:lumMod val="75000"/>
                  </a:schemeClr>
                </a:solidFill>
              </a:rPr>
              <a:t>MOTIVAT SĂ ÎNVEȚE</a:t>
            </a:r>
            <a:endParaRPr lang="en-US" b="1" i="1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1905506"/>
            <a:ext cx="7467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 </a:t>
            </a:r>
            <a:r>
              <a:rPr lang="ro-RO" b="1" dirty="0" smtClean="0"/>
              <a:t>Motivația</a:t>
            </a:r>
            <a:r>
              <a:rPr lang="ro-RO" dirty="0"/>
              <a:t> pentru </a:t>
            </a:r>
            <a:r>
              <a:rPr lang="ro-RO" b="1" dirty="0" smtClean="0"/>
              <a:t>învățare</a:t>
            </a:r>
            <a:r>
              <a:rPr lang="ro-RO" dirty="0"/>
              <a:t> este </a:t>
            </a:r>
            <a:r>
              <a:rPr lang="ro-RO" dirty="0" smtClean="0"/>
              <a:t>strâns legată </a:t>
            </a:r>
            <a:r>
              <a:rPr lang="ro-RO" dirty="0"/>
              <a:t>de curiozitate, de încrederea în sine </a:t>
            </a:r>
            <a:r>
              <a:rPr lang="ro-RO" dirty="0" smtClean="0"/>
              <a:t>și </a:t>
            </a:r>
            <a:r>
              <a:rPr lang="ro-RO" dirty="0"/>
              <a:t>de identificarea intereselor </a:t>
            </a:r>
            <a:r>
              <a:rPr lang="ro-RO" b="1" dirty="0"/>
              <a:t>copiilor</a:t>
            </a:r>
            <a:r>
              <a:rPr lang="ro-RO" dirty="0"/>
              <a:t>. </a:t>
            </a:r>
            <a:endParaRPr lang="ro-RO" dirty="0" smtClean="0"/>
          </a:p>
          <a:p>
            <a:endParaRPr lang="ro-RO" dirty="0"/>
          </a:p>
          <a:p>
            <a:br>
              <a:rPr lang="ro-RO" dirty="0"/>
            </a:b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33400" y="3013502"/>
            <a:ext cx="78486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l">
              <a:buAutoNum type="arabicPeriod"/>
            </a:pPr>
            <a:r>
              <a:rPr lang="vi-VN" b="1" dirty="0" smtClean="0"/>
              <a:t>Păstrăm </a:t>
            </a:r>
            <a:r>
              <a:rPr lang="vi-VN" b="1" dirty="0"/>
              <a:t>o relație deschisă si apropiată cu </a:t>
            </a:r>
            <a:r>
              <a:rPr lang="vi-VN" b="1" dirty="0" smtClean="0"/>
              <a:t>ei</a:t>
            </a:r>
            <a:endParaRPr lang="ro-RO" b="1" dirty="0"/>
          </a:p>
          <a:p>
            <a:pPr marL="457200" indent="-457200" algn="l"/>
            <a:r>
              <a:rPr lang="en-US" b="1" dirty="0" smtClean="0"/>
              <a:t>2</a:t>
            </a:r>
            <a:r>
              <a:rPr lang="en-US" b="1" dirty="0"/>
              <a:t>. </a:t>
            </a:r>
            <a:r>
              <a:rPr lang="en-US" b="1" dirty="0" err="1"/>
              <a:t>Apreciem</a:t>
            </a:r>
            <a:r>
              <a:rPr lang="en-US" b="1" dirty="0"/>
              <a:t> </a:t>
            </a:r>
            <a:r>
              <a:rPr lang="en-US" b="1" dirty="0" err="1" smtClean="0"/>
              <a:t>reușitele</a:t>
            </a:r>
            <a:endParaRPr lang="ro-RO" b="1" dirty="0" smtClean="0"/>
          </a:p>
          <a:p>
            <a:pPr marL="457200" indent="-457200" algn="l"/>
            <a:r>
              <a:rPr lang="en-US" b="1" dirty="0"/>
              <a:t>3. </a:t>
            </a:r>
            <a:r>
              <a:rPr lang="en-US" b="1" dirty="0" err="1"/>
              <a:t>Puterea</a:t>
            </a:r>
            <a:r>
              <a:rPr lang="en-US" b="1" dirty="0"/>
              <a:t> </a:t>
            </a:r>
            <a:r>
              <a:rPr lang="en-US" b="1" dirty="0" err="1"/>
              <a:t>exemplului</a:t>
            </a:r>
            <a:r>
              <a:rPr lang="en-US" b="1" dirty="0"/>
              <a:t> personal</a:t>
            </a:r>
            <a:endParaRPr lang="en-US" b="1" dirty="0"/>
          </a:p>
          <a:p>
            <a:pPr marL="457200" indent="-457200" algn="l"/>
            <a:r>
              <a:rPr lang="vi-VN" b="1" dirty="0"/>
              <a:t>4. Descoperim dacă este lipsă de motivație sau </a:t>
            </a:r>
            <a:r>
              <a:rPr lang="vi-VN" b="1" dirty="0" smtClean="0"/>
              <a:t>anxietate</a:t>
            </a:r>
            <a:endParaRPr lang="ro-RO" b="1" dirty="0" smtClean="0"/>
          </a:p>
          <a:p>
            <a:pPr marL="457200" indent="-457200" algn="l"/>
            <a:r>
              <a:rPr lang="it-IT" b="1" dirty="0"/>
              <a:t>5. Arată-le că ai încredere în </a:t>
            </a:r>
            <a:r>
              <a:rPr lang="it-IT" b="1" dirty="0" smtClean="0"/>
              <a:t>ei</a:t>
            </a:r>
            <a:endParaRPr lang="vi-VN" b="1" dirty="0"/>
          </a:p>
          <a:p>
            <a:pPr marL="457200" indent="-457200" algn="l"/>
            <a:r>
              <a:rPr lang="it-IT" b="1" dirty="0"/>
              <a:t>6. Ajută-i să caute un scop în viață</a:t>
            </a:r>
            <a:endParaRPr lang="it-IT" b="1" dirty="0"/>
          </a:p>
          <a:p>
            <a:pPr marL="457200" indent="-457200" algn="l"/>
            <a:r>
              <a:rPr lang="it-IT" b="1" dirty="0" smtClean="0"/>
              <a:t>7</a:t>
            </a:r>
            <a:r>
              <a:rPr lang="it-IT" b="1" dirty="0"/>
              <a:t>. Ajută-i să aibă un management bun al </a:t>
            </a:r>
            <a:r>
              <a:rPr lang="it-IT" b="1" dirty="0" smtClean="0"/>
              <a:t>reac</a:t>
            </a:r>
            <a:r>
              <a:rPr lang="ro-RO" b="1" dirty="0" smtClean="0"/>
              <a:t>ț</a:t>
            </a:r>
            <a:r>
              <a:rPr lang="it-IT" b="1" dirty="0" smtClean="0"/>
              <a:t>iilor emo</a:t>
            </a:r>
            <a:r>
              <a:rPr lang="ro-RO" b="1" dirty="0" smtClean="0"/>
              <a:t>ț</a:t>
            </a:r>
            <a:r>
              <a:rPr lang="it-IT" b="1" dirty="0" smtClean="0"/>
              <a:t>ionale </a:t>
            </a:r>
            <a:r>
              <a:rPr lang="ro-RO" b="1" dirty="0" smtClean="0"/>
              <a:t>ș</a:t>
            </a:r>
            <a:r>
              <a:rPr lang="it-IT" b="1" dirty="0" smtClean="0"/>
              <a:t>i </a:t>
            </a:r>
            <a:r>
              <a:rPr lang="it-IT" b="1" dirty="0"/>
              <a:t>al efortului</a:t>
            </a:r>
            <a:endParaRPr lang="it-IT" b="1" dirty="0"/>
          </a:p>
          <a:p>
            <a:pPr marL="457200" indent="-457200">
              <a:buAutoNum type="arabicPeriod"/>
            </a:pPr>
            <a:endParaRPr lang="vi-VN" b="1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28600" y="2667000"/>
            <a:ext cx="3048000" cy="341958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1295400"/>
            <a:ext cx="2286000" cy="3048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400" y="1295400"/>
            <a:ext cx="2667000" cy="200025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15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200400"/>
            <a:ext cx="2571750" cy="34290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419600" y="1143000"/>
            <a:ext cx="3943350" cy="52578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743200"/>
            <a:ext cx="2971800" cy="3962400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417638"/>
            <a:ext cx="7391400" cy="2011362"/>
          </a:xfrm>
        </p:spPr>
        <p:txBody>
          <a:bodyPr/>
          <a:lstStyle/>
          <a:p>
            <a:pPr algn="ctr"/>
            <a:r>
              <a:rPr lang="ro-RO" b="1" i="1" dirty="0" smtClean="0">
                <a:solidFill>
                  <a:schemeClr val="accent1">
                    <a:lumMod val="50000"/>
                  </a:schemeClr>
                </a:solidFill>
              </a:rPr>
              <a:t>PARIS –FRANCE</a:t>
            </a:r>
            <a:br>
              <a:rPr lang="ro-RO" b="1" i="1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o-RO" b="1" i="1" dirty="0" smtClean="0">
                <a:solidFill>
                  <a:schemeClr val="accent1">
                    <a:lumMod val="50000"/>
                  </a:schemeClr>
                </a:solidFill>
              </a:rPr>
              <a:t>MERCI   BEAUCOUP!</a:t>
            </a:r>
            <a:endParaRPr lang="en-US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3554" name="Picture 2" descr="Steag Franta - Vision, dimensiune 150x90cm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3581400" y="3352800"/>
            <a:ext cx="2590800" cy="2590800"/>
          </a:xfrm>
          <a:prstGeom prst="rect">
            <a:avLst/>
          </a:prstGeom>
          <a:noFill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template">
  <a:themeElements>
    <a:clrScheme name="">
      <a:dk1>
        <a:srgbClr val="808080"/>
      </a:dk1>
      <a:lt1>
        <a:srgbClr val="FFFFFF"/>
      </a:lt1>
      <a:dk2>
        <a:srgbClr val="FFFFFF"/>
      </a:dk2>
      <a:lt2>
        <a:srgbClr val="0120BD"/>
      </a:lt2>
      <a:accent1>
        <a:srgbClr val="C300E6"/>
      </a:accent1>
      <a:accent2>
        <a:srgbClr val="F96F1C"/>
      </a:accent2>
      <a:accent3>
        <a:srgbClr val="FFFFFF"/>
      </a:accent3>
      <a:accent4>
        <a:srgbClr val="6C6C6C"/>
      </a:accent4>
      <a:accent5>
        <a:srgbClr val="DEAAF0"/>
      </a:accent5>
      <a:accent6>
        <a:srgbClr val="E26418"/>
      </a:accent6>
      <a:hlink>
        <a:srgbClr val="FFBF07"/>
      </a:hlink>
      <a:folHlink>
        <a:srgbClr val="5F5F5F"/>
      </a:folHlink>
    </a:clrScheme>
    <a:fontScheme name="powerpoint-template-24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2">
                <a:gamma/>
                <a:tint val="26667"/>
                <a:invGamma/>
              </a:schemeClr>
            </a:gs>
            <a:gs pos="100000">
              <a:schemeClr val="bg2">
                <a:alpha val="14999"/>
              </a:schemeClr>
            </a:gs>
          </a:gsLst>
          <a:lin ang="5400000" scaled="1"/>
        </a:gradFill>
        <a:ln>
          <a:noFill/>
        </a:ln>
      </a:spPr>
      <a:bodyPr vert="horz" wrap="none" lIns="91440" tIns="45720" rIns="91440" bIns="45720" numCol="1" anchor="ctr" anchorCtr="0" compatLnSpc="1"/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-24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2">
        <a:dk1>
          <a:srgbClr val="4D4D4D"/>
        </a:dk1>
        <a:lt1>
          <a:srgbClr val="FFFFFF"/>
        </a:lt1>
        <a:dk2>
          <a:srgbClr val="4D4D4D"/>
        </a:dk2>
        <a:lt2>
          <a:srgbClr val="FBB240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3">
        <a:dk1>
          <a:srgbClr val="4D4D4D"/>
        </a:dk1>
        <a:lt1>
          <a:srgbClr val="FFFFFF"/>
        </a:lt1>
        <a:dk2>
          <a:srgbClr val="4D4D4D"/>
        </a:dk2>
        <a:lt2>
          <a:srgbClr val="FE564C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4">
        <a:dk1>
          <a:srgbClr val="4D4D4D"/>
        </a:dk1>
        <a:lt1>
          <a:srgbClr val="FFFFFF"/>
        </a:lt1>
        <a:dk2>
          <a:srgbClr val="4D4D4D"/>
        </a:dk2>
        <a:lt2>
          <a:srgbClr val="BB2A32"/>
        </a:lt2>
        <a:accent1>
          <a:srgbClr val="FFC842"/>
        </a:accent1>
        <a:accent2>
          <a:srgbClr val="FED06E"/>
        </a:accent2>
        <a:accent3>
          <a:srgbClr val="FFFFFF"/>
        </a:accent3>
        <a:accent4>
          <a:srgbClr val="404040"/>
        </a:accent4>
        <a:accent5>
          <a:srgbClr val="FFE0B0"/>
        </a:accent5>
        <a:accent6>
          <a:srgbClr val="E6BC63"/>
        </a:accent6>
        <a:hlink>
          <a:srgbClr val="FDDB9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5">
        <a:dk1>
          <a:srgbClr val="4D4D4D"/>
        </a:dk1>
        <a:lt1>
          <a:srgbClr val="FFFFFF"/>
        </a:lt1>
        <a:dk2>
          <a:srgbClr val="4D4D4D"/>
        </a:dk2>
        <a:lt2>
          <a:srgbClr val="E84A25"/>
        </a:lt2>
        <a:accent1>
          <a:srgbClr val="ED6A24"/>
        </a:accent1>
        <a:accent2>
          <a:srgbClr val="F99E1C"/>
        </a:accent2>
        <a:accent3>
          <a:srgbClr val="FFFFFF"/>
        </a:accent3>
        <a:accent4>
          <a:srgbClr val="404040"/>
        </a:accent4>
        <a:accent5>
          <a:srgbClr val="F4B9AC"/>
        </a:accent5>
        <a:accent6>
          <a:srgbClr val="E28F18"/>
        </a:accent6>
        <a:hlink>
          <a:srgbClr val="F1B54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6">
        <a:dk1>
          <a:srgbClr val="4D4D4D"/>
        </a:dk1>
        <a:lt1>
          <a:srgbClr val="FFFFFF"/>
        </a:lt1>
        <a:dk2>
          <a:srgbClr val="4D4D4D"/>
        </a:dk2>
        <a:lt2>
          <a:srgbClr val="B92D14"/>
        </a:lt2>
        <a:accent1>
          <a:srgbClr val="D34E13"/>
        </a:accent1>
        <a:accent2>
          <a:srgbClr val="DC9009"/>
        </a:accent2>
        <a:accent3>
          <a:srgbClr val="FFFFFF"/>
        </a:accent3>
        <a:accent4>
          <a:srgbClr val="404040"/>
        </a:accent4>
        <a:accent5>
          <a:srgbClr val="E6B2AA"/>
        </a:accent5>
        <a:accent6>
          <a:srgbClr val="C78207"/>
        </a:accent6>
        <a:hlink>
          <a:srgbClr val="EEC63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7">
        <a:dk1>
          <a:srgbClr val="4D4D4D"/>
        </a:dk1>
        <a:lt1>
          <a:srgbClr val="FFFFFF"/>
        </a:lt1>
        <a:dk2>
          <a:srgbClr val="4D4D4D"/>
        </a:dk2>
        <a:lt2>
          <a:srgbClr val="AE6310"/>
        </a:lt2>
        <a:accent1>
          <a:srgbClr val="E79613"/>
        </a:accent1>
        <a:accent2>
          <a:srgbClr val="E1720D"/>
        </a:accent2>
        <a:accent3>
          <a:srgbClr val="FFFFFF"/>
        </a:accent3>
        <a:accent4>
          <a:srgbClr val="404040"/>
        </a:accent4>
        <a:accent5>
          <a:srgbClr val="F1C9AA"/>
        </a:accent5>
        <a:accent6>
          <a:srgbClr val="CC670B"/>
        </a:accent6>
        <a:hlink>
          <a:srgbClr val="C6470A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8">
        <a:dk1>
          <a:srgbClr val="4D4D4D"/>
        </a:dk1>
        <a:lt1>
          <a:srgbClr val="FFFFFF"/>
        </a:lt1>
        <a:dk2>
          <a:srgbClr val="4D4D4D"/>
        </a:dk2>
        <a:lt2>
          <a:srgbClr val="AF5612"/>
        </a:lt2>
        <a:accent1>
          <a:srgbClr val="CB882F"/>
        </a:accent1>
        <a:accent2>
          <a:srgbClr val="E7C432"/>
        </a:accent2>
        <a:accent3>
          <a:srgbClr val="FFFFFF"/>
        </a:accent3>
        <a:accent4>
          <a:srgbClr val="404040"/>
        </a:accent4>
        <a:accent5>
          <a:srgbClr val="E2C3AD"/>
        </a:accent5>
        <a:accent6>
          <a:srgbClr val="D1B12C"/>
        </a:accent6>
        <a:hlink>
          <a:srgbClr val="EECA3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9">
        <a:dk1>
          <a:srgbClr val="4D4D4D"/>
        </a:dk1>
        <a:lt1>
          <a:srgbClr val="FFFFFF"/>
        </a:lt1>
        <a:dk2>
          <a:srgbClr val="4D4D4D"/>
        </a:dk2>
        <a:lt2>
          <a:srgbClr val="9A5E40"/>
        </a:lt2>
        <a:accent1>
          <a:srgbClr val="AE7750"/>
        </a:accent1>
        <a:accent2>
          <a:srgbClr val="C08D60"/>
        </a:accent2>
        <a:accent3>
          <a:srgbClr val="FFFFFF"/>
        </a:accent3>
        <a:accent4>
          <a:srgbClr val="404040"/>
        </a:accent4>
        <a:accent5>
          <a:srgbClr val="D3BDB3"/>
        </a:accent5>
        <a:accent6>
          <a:srgbClr val="AE7F56"/>
        </a:accent6>
        <a:hlink>
          <a:srgbClr val="CCA47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0">
        <a:dk1>
          <a:srgbClr val="4D4D4D"/>
        </a:dk1>
        <a:lt1>
          <a:srgbClr val="FFFFFF"/>
        </a:lt1>
        <a:dk2>
          <a:srgbClr val="4D4D4D"/>
        </a:dk2>
        <a:lt2>
          <a:srgbClr val="D1BB77"/>
        </a:lt2>
        <a:accent1>
          <a:srgbClr val="DBBA87"/>
        </a:accent1>
        <a:accent2>
          <a:srgbClr val="E0B265"/>
        </a:accent2>
        <a:accent3>
          <a:srgbClr val="FFFFFF"/>
        </a:accent3>
        <a:accent4>
          <a:srgbClr val="404040"/>
        </a:accent4>
        <a:accent5>
          <a:srgbClr val="EAD9C3"/>
        </a:accent5>
        <a:accent6>
          <a:srgbClr val="CBA15B"/>
        </a:accent6>
        <a:hlink>
          <a:srgbClr val="E9C27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1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2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3">
        <a:dk1>
          <a:srgbClr val="4D4D4D"/>
        </a:dk1>
        <a:lt1>
          <a:srgbClr val="FFFFFF"/>
        </a:lt1>
        <a:dk2>
          <a:srgbClr val="4D4D4D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404040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D3D3D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4">
        <a:dk1>
          <a:srgbClr val="FFFFFF"/>
        </a:dk1>
        <a:lt1>
          <a:srgbClr val="FFFFFF"/>
        </a:lt1>
        <a:dk2>
          <a:srgbClr val="FFFFFF"/>
        </a:dk2>
        <a:lt2>
          <a:srgbClr val="45762A"/>
        </a:lt2>
        <a:accent1>
          <a:srgbClr val="42934C"/>
        </a:accent1>
        <a:accent2>
          <a:srgbClr val="34B66A"/>
        </a:accent2>
        <a:accent3>
          <a:srgbClr val="FFFFFF"/>
        </a:accent3>
        <a:accent4>
          <a:srgbClr val="DADADA"/>
        </a:accent4>
        <a:accent5>
          <a:srgbClr val="B0C8B2"/>
        </a:accent5>
        <a:accent6>
          <a:srgbClr val="2EA55F"/>
        </a:accent6>
        <a:hlink>
          <a:srgbClr val="34C8D1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5">
        <a:dk1>
          <a:srgbClr val="FFFFFF"/>
        </a:dk1>
        <a:lt1>
          <a:srgbClr val="FFFFFF"/>
        </a:lt1>
        <a:dk2>
          <a:srgbClr val="FFFFFF"/>
        </a:dk2>
        <a:lt2>
          <a:srgbClr val="55A6FE"/>
        </a:lt2>
        <a:accent1>
          <a:srgbClr val="71BBFF"/>
        </a:accent1>
        <a:accent2>
          <a:srgbClr val="74CCFF"/>
        </a:accent2>
        <a:accent3>
          <a:srgbClr val="FFFFFF"/>
        </a:accent3>
        <a:accent4>
          <a:srgbClr val="DADADA"/>
        </a:accent4>
        <a:accent5>
          <a:srgbClr val="BBDAFF"/>
        </a:accent5>
        <a:accent6>
          <a:srgbClr val="68B9E7"/>
        </a:accent6>
        <a:hlink>
          <a:srgbClr val="94D8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-24 16">
        <a:dk1>
          <a:srgbClr val="FFFFFF"/>
        </a:dk1>
        <a:lt1>
          <a:srgbClr val="FFFFFF"/>
        </a:lt1>
        <a:dk2>
          <a:srgbClr val="FFFFFF"/>
        </a:dk2>
        <a:lt2>
          <a:srgbClr val="4BA1FF"/>
        </a:lt2>
        <a:accent1>
          <a:srgbClr val="5DB2FF"/>
        </a:accent1>
        <a:accent2>
          <a:srgbClr val="65C8FF"/>
        </a:accent2>
        <a:accent3>
          <a:srgbClr val="FFFFFF"/>
        </a:accent3>
        <a:accent4>
          <a:srgbClr val="DADADA"/>
        </a:accent4>
        <a:accent5>
          <a:srgbClr val="B6D5FF"/>
        </a:accent5>
        <a:accent6>
          <a:srgbClr val="5BB5E7"/>
        </a:accent6>
        <a:hlink>
          <a:srgbClr val="87E1FF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1895</Words>
  <Application>WPS Presentation</Application>
  <PresentationFormat>On-screen Show (4:3)</PresentationFormat>
  <Paragraphs>57</Paragraphs>
  <Slides>17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8" baseType="lpstr">
      <vt:lpstr>Arial</vt:lpstr>
      <vt:lpstr>SimSun</vt:lpstr>
      <vt:lpstr>Wingdings</vt:lpstr>
      <vt:lpstr>Microsoft Sans Serif</vt:lpstr>
      <vt:lpstr>Verdana</vt:lpstr>
      <vt:lpstr>굴림</vt:lpstr>
      <vt:lpstr>Microsoft YaHei</vt:lpstr>
      <vt:lpstr>Arial Unicode MS</vt:lpstr>
      <vt:lpstr>Malgun Gothic</vt:lpstr>
      <vt:lpstr>powerpoint-template</vt:lpstr>
      <vt:lpstr>Package</vt:lpstr>
      <vt:lpstr>,,TIME TO ACT-EMOTIONAL LEARNING THROUGH NON-FORMAL EDUCATION”</vt:lpstr>
      <vt:lpstr>PARIS – FRANȚA</vt:lpstr>
      <vt:lpstr>              PARIS – FRANȚA</vt:lpstr>
      <vt:lpstr>PRIMA ZI Jocuri de cunoaștere</vt:lpstr>
      <vt:lpstr>PowerPoint 演示文稿</vt:lpstr>
      <vt:lpstr> A DOUA ZI CULTURALITATE-DIVERSITATE</vt:lpstr>
      <vt:lpstr>PowerPoint 演示文稿</vt:lpstr>
      <vt:lpstr>MASĂ TRADIȚIONALĂ ROMÂNEASCĂ</vt:lpstr>
      <vt:lpstr>A TREIA ZI-COMPETENȚE CHEIE STIMA DE SINE</vt:lpstr>
      <vt:lpstr>PowerPoint 演示文稿</vt:lpstr>
      <vt:lpstr>A PATRA ZI-MOTIVAREA</vt:lpstr>
      <vt:lpstr>PowerPoint 演示文稿</vt:lpstr>
      <vt:lpstr>PowerPoint 演示文稿</vt:lpstr>
      <vt:lpstr>MOTIVAT SĂ ÎNVEȚE</vt:lpstr>
      <vt:lpstr>PowerPoint 演示文稿</vt:lpstr>
      <vt:lpstr>PowerPoint 演示文稿</vt:lpstr>
      <vt:lpstr>PARIS –FRANCE MERCI   BEAUCOUP!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TO</dc:title>
  <dc:creator>Myway</dc:creator>
  <cp:lastModifiedBy>Myway</cp:lastModifiedBy>
  <cp:revision>19</cp:revision>
  <dcterms:created xsi:type="dcterms:W3CDTF">2024-02-28T20:28:00Z</dcterms:created>
  <dcterms:modified xsi:type="dcterms:W3CDTF">2024-04-18T19:47:07Z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AA4DF14331E1418CB175D8D8B196FE71_12</vt:lpwstr>
  </property>
  <property fmtid="{D5CDD505-2E9C-101B-9397-08002B2CF9AE}" pid="3" name="KSOProductBuildVer">
    <vt:lpwstr>1033-12.2.0.13489</vt:lpwstr>
  </property>
</Properties>
</file>